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4.jpeg" ContentType="image/jpeg"/>
  <Override PartName="/ppt/media/image14.wmf" ContentType="image/x-wmf"/>
  <Override PartName="/ppt/media/image3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EACE16F-E1CB-49C5-A6B9-21DDF0EAAFA7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24/09/2018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D910BB3-23E0-46D5-919F-BECDCB74CFF8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A048D74-799F-4EB9-9399-F574C7E3C24D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24/09/2018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5B98695-0A7E-4917-98EF-057C58987025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hyperlink" Target="https://reperes.cp-ce1.org/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Line 1"/>
          <p:cNvSpPr/>
          <p:nvPr/>
        </p:nvSpPr>
        <p:spPr>
          <a:xfrm>
            <a:off x="755280" y="2800080"/>
            <a:ext cx="7777080" cy="360"/>
          </a:xfrm>
          <a:prstGeom prst="line">
            <a:avLst/>
          </a:prstGeom>
          <a:ln>
            <a:solidFill>
              <a:srgbClr val="4a7ebb"/>
            </a:solidFill>
            <a:round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467640" y="962640"/>
            <a:ext cx="8208720" cy="11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376092"/>
                </a:solidFill>
                <a:latin typeface="Agency FB"/>
              </a:rPr>
              <a:t>Portail de saisie et de restitution</a:t>
            </a:r>
            <a:endParaRPr b="0" lang="fr-F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400" spc="-1" strike="noStrike">
                <a:solidFill>
                  <a:srgbClr val="376092"/>
                </a:solidFill>
                <a:latin typeface="Agency FB"/>
              </a:rPr>
              <a:t>Evaluations « Repères CP-CE1 »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84" name="Image 5" descr=""/>
          <p:cNvPicPr/>
          <p:nvPr/>
        </p:nvPicPr>
        <p:blipFill>
          <a:blip r:embed="rId1"/>
          <a:stretch/>
        </p:blipFill>
        <p:spPr>
          <a:xfrm>
            <a:off x="6393600" y="2346120"/>
            <a:ext cx="914040" cy="914040"/>
          </a:xfrm>
          <a:prstGeom prst="rect">
            <a:avLst/>
          </a:prstGeom>
          <a:ln>
            <a:noFill/>
          </a:ln>
        </p:spPr>
      </p:pic>
      <p:pic>
        <p:nvPicPr>
          <p:cNvPr id="85" name="Image 7" descr=""/>
          <p:cNvPicPr/>
          <p:nvPr/>
        </p:nvPicPr>
        <p:blipFill>
          <a:blip r:embed="rId2"/>
          <a:stretch/>
        </p:blipFill>
        <p:spPr>
          <a:xfrm>
            <a:off x="1979640" y="2343960"/>
            <a:ext cx="983880" cy="983880"/>
          </a:xfrm>
          <a:prstGeom prst="rect">
            <a:avLst/>
          </a:prstGeom>
          <a:ln>
            <a:noFill/>
          </a:ln>
        </p:spPr>
      </p:pic>
      <p:pic>
        <p:nvPicPr>
          <p:cNvPr id="86" name="Image 8" descr=""/>
          <p:cNvPicPr/>
          <p:nvPr/>
        </p:nvPicPr>
        <p:blipFill>
          <a:blip r:embed="rId3"/>
          <a:stretch/>
        </p:blipFill>
        <p:spPr>
          <a:xfrm>
            <a:off x="4080960" y="2309400"/>
            <a:ext cx="981720" cy="981720"/>
          </a:xfrm>
          <a:prstGeom prst="rect">
            <a:avLst/>
          </a:prstGeom>
          <a:ln>
            <a:noFill/>
          </a:ln>
        </p:spPr>
      </p:pic>
      <p:pic>
        <p:nvPicPr>
          <p:cNvPr id="87" name="Image 12" descr=""/>
          <p:cNvPicPr/>
          <p:nvPr/>
        </p:nvPicPr>
        <p:blipFill>
          <a:blip r:embed="rId4"/>
          <a:stretch/>
        </p:blipFill>
        <p:spPr>
          <a:xfrm>
            <a:off x="3418920" y="5733360"/>
            <a:ext cx="2305440" cy="737640"/>
          </a:xfrm>
          <a:prstGeom prst="rect">
            <a:avLst/>
          </a:prstGeom>
          <a:ln>
            <a:noFill/>
          </a:ln>
        </p:spPr>
      </p:pic>
      <p:sp>
        <p:nvSpPr>
          <p:cNvPr id="88" name="CustomShape 3"/>
          <p:cNvSpPr/>
          <p:nvPr/>
        </p:nvSpPr>
        <p:spPr>
          <a:xfrm>
            <a:off x="2843640" y="3819240"/>
            <a:ext cx="345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1f497d"/>
                </a:solidFill>
                <a:latin typeface="Agency FB"/>
              </a:rPr>
              <a:t>Accès directeur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323640" y="4221000"/>
            <a:ext cx="8229240" cy="172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Il est possible d’ajouter une classe manuellement, mais elle sera alors complètement indépendante de ONDE. </a:t>
            </a:r>
            <a:br/>
            <a:br/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Nous vous conseillons de mettre à jour ONDE puis d’attendre le lendemain afin que les modifications soient prises en compte.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6" name="Picture 2" descr=""/>
          <p:cNvPicPr/>
          <p:nvPr/>
        </p:nvPicPr>
        <p:blipFill>
          <a:blip r:embed="rId1"/>
          <a:stretch/>
        </p:blipFill>
        <p:spPr>
          <a:xfrm>
            <a:off x="251640" y="332640"/>
            <a:ext cx="8229240" cy="3693960"/>
          </a:xfrm>
          <a:prstGeom prst="rect">
            <a:avLst/>
          </a:prstGeom>
          <a:ln>
            <a:noFill/>
          </a:ln>
        </p:spPr>
      </p:pic>
      <p:sp>
        <p:nvSpPr>
          <p:cNvPr id="147" name="Line 2"/>
          <p:cNvSpPr/>
          <p:nvPr/>
        </p:nvSpPr>
        <p:spPr>
          <a:xfrm>
            <a:off x="3059640" y="5517000"/>
            <a:ext cx="2088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09" dur="indefinite" restart="never" nodeType="tmRoot">
          <p:childTnLst>
            <p:seq>
              <p:cTn id="210" dur="indefinite" nodeType="mainSeq"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3" descr=""/>
          <p:cNvPicPr/>
          <p:nvPr/>
        </p:nvPicPr>
        <p:blipFill>
          <a:blip r:embed="rId1"/>
          <a:stretch/>
        </p:blipFill>
        <p:spPr>
          <a:xfrm>
            <a:off x="1979640" y="1008720"/>
            <a:ext cx="5277600" cy="3932280"/>
          </a:xfrm>
          <a:prstGeom prst="rect">
            <a:avLst/>
          </a:prstGeom>
          <a:ln>
            <a:noFill/>
          </a:ln>
        </p:spPr>
      </p:pic>
      <p:sp>
        <p:nvSpPr>
          <p:cNvPr id="149" name="CustomShape 1"/>
          <p:cNvSpPr/>
          <p:nvPr/>
        </p:nvSpPr>
        <p:spPr>
          <a:xfrm>
            <a:off x="437040" y="5325120"/>
            <a:ext cx="831240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Dans l’onglet « Elèves », vous trouverez un récapitulatif des élèves de l’école concernés par l’évaluation :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Identifiant (les noms et prénoms issus de ONDE associé à un code informatique neutre)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Classe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0" name="Line 2"/>
          <p:cNvSpPr/>
          <p:nvPr/>
        </p:nvSpPr>
        <p:spPr>
          <a:xfrm>
            <a:off x="1115280" y="5661000"/>
            <a:ext cx="1512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3"/>
          <p:cNvSpPr/>
          <p:nvPr/>
        </p:nvSpPr>
        <p:spPr>
          <a:xfrm>
            <a:off x="1907640" y="1700640"/>
            <a:ext cx="287640" cy="28764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52" name="CustomShape 4"/>
          <p:cNvSpPr/>
          <p:nvPr/>
        </p:nvSpPr>
        <p:spPr>
          <a:xfrm>
            <a:off x="1396440" y="1700640"/>
            <a:ext cx="359640" cy="287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216" dur="indefinite" restart="never" nodeType="tmRoot">
          <p:childTnLst>
            <p:seq>
              <p:cTn id="217" dur="indefinite" nodeType="mainSeq"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2" descr=""/>
          <p:cNvPicPr/>
          <p:nvPr/>
        </p:nvPicPr>
        <p:blipFill>
          <a:blip r:embed="rId1"/>
          <a:stretch/>
        </p:blipFill>
        <p:spPr>
          <a:xfrm>
            <a:off x="1987560" y="980640"/>
            <a:ext cx="5248080" cy="3924000"/>
          </a:xfrm>
          <a:prstGeom prst="rect">
            <a:avLst/>
          </a:prstGeom>
          <a:ln>
            <a:noFill/>
          </a:ln>
        </p:spPr>
      </p:pic>
      <p:sp>
        <p:nvSpPr>
          <p:cNvPr id="154" name="CustomShape 1"/>
          <p:cNvSpPr/>
          <p:nvPr/>
        </p:nvSpPr>
        <p:spPr>
          <a:xfrm>
            <a:off x="437040" y="5325120"/>
            <a:ext cx="8312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Dans l’onglet « Cahiers d’évaluation », vous trouverez la version numérique des cahiers d’évaluation.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5" name="Line 2"/>
          <p:cNvSpPr/>
          <p:nvPr/>
        </p:nvSpPr>
        <p:spPr>
          <a:xfrm>
            <a:off x="1115280" y="5661000"/>
            <a:ext cx="2880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3"/>
          <p:cNvSpPr/>
          <p:nvPr/>
        </p:nvSpPr>
        <p:spPr>
          <a:xfrm>
            <a:off x="1907640" y="1917000"/>
            <a:ext cx="287640" cy="28764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57" name="CustomShape 4"/>
          <p:cNvSpPr/>
          <p:nvPr/>
        </p:nvSpPr>
        <p:spPr>
          <a:xfrm>
            <a:off x="1396440" y="1917000"/>
            <a:ext cx="359640" cy="287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232" dur="indefinite" restart="never" nodeType="tmRoot">
          <p:childTnLst>
            <p:seq>
              <p:cTn id="233" dur="indefinite" nodeType="mainSeq"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67640" y="908640"/>
            <a:ext cx="8229240" cy="488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799"/>
              </a:spcBef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0" lang="fr-FR" sz="4000" spc="-1" strike="noStrike">
                <a:solidFill>
                  <a:srgbClr val="1f497d"/>
                </a:solidFill>
                <a:latin typeface="Agency FB"/>
              </a:rPr>
              <a:t>Vous avez terminé le paramétrage du portail pour votre école.</a:t>
            </a:r>
            <a:endParaRPr b="0" lang="fr-FR" sz="4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endParaRPr b="0" lang="fr-FR" sz="4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0" lang="fr-FR" sz="4000" spc="-1" strike="noStrike">
                <a:solidFill>
                  <a:srgbClr val="1f497d"/>
                </a:solidFill>
                <a:latin typeface="Agency FB"/>
              </a:rPr>
              <a:t>La saisie peut désormais débuter.</a:t>
            </a:r>
            <a:endParaRPr b="0" lang="fr-FR" sz="4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248" dur="indefinite" restart="never" nodeType="tmRoot">
          <p:childTnLst>
            <p:seq>
              <p:cTn id="249" dur="indefinite" nodeType="mainSeq"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4" dur="500"/>
                                        <p:tgtEl>
                                          <p:spTgt spid="158">
                                            <p:txEl>
                                              <p:pRg st="1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6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7" dur="500"/>
                                        <p:tgtEl>
                                          <p:spTgt spid="158">
                                            <p:txEl>
                                              <p:pRg st="64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 3" descr=""/>
          <p:cNvPicPr/>
          <p:nvPr/>
        </p:nvPicPr>
        <p:blipFill>
          <a:blip r:embed="rId1"/>
          <a:stretch/>
        </p:blipFill>
        <p:spPr>
          <a:xfrm>
            <a:off x="437040" y="736200"/>
            <a:ext cx="8312400" cy="420480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444960" y="5385960"/>
            <a:ext cx="83124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En vous connectant à l’adresse </a:t>
            </a:r>
            <a:r>
              <a:rPr b="0" lang="fr-FR" sz="18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https://reperes.cp-ce1.org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, vous arrivez sur la page d’accueil du portail. Il vous suffit de renseigner les identifiants « directeur » fournis afin d’accéder à l’étape suivante.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18" dur="indefinite" restart="never" nodeType="tmRoot">
          <p:childTnLst>
            <p:seq>
              <p:cTn id="19" dur="indefinite" nodeType="mainSeq"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2051640" y="980640"/>
            <a:ext cx="5257440" cy="3914280"/>
          </a:xfrm>
          <a:prstGeom prst="rect">
            <a:avLst/>
          </a:prstGeom>
          <a:ln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444960" y="5446800"/>
            <a:ext cx="83124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Une fois connecté(e), vous arrivez sur le tableau de bord synthétisant le pourcentage de progression des saisies des passations prévues dans l’école. Les classes apparaitront telles que saisies dans ONDE.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Dans cette capture d’écran, les saisies n’ont pas encore commencé.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2267640" y="1628640"/>
            <a:ext cx="950040" cy="575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94" name="CustomShape 3"/>
          <p:cNvSpPr/>
          <p:nvPr/>
        </p:nvSpPr>
        <p:spPr>
          <a:xfrm>
            <a:off x="1698480" y="1845000"/>
            <a:ext cx="503640" cy="143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95" name="Line 4"/>
          <p:cNvSpPr/>
          <p:nvPr/>
        </p:nvSpPr>
        <p:spPr>
          <a:xfrm>
            <a:off x="6444000" y="6046920"/>
            <a:ext cx="100800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Line 5"/>
          <p:cNvSpPr/>
          <p:nvPr/>
        </p:nvSpPr>
        <p:spPr>
          <a:xfrm>
            <a:off x="539280" y="6309000"/>
            <a:ext cx="26787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8" dur="indefinite" restart="never" nodeType="tmRoot">
          <p:childTnLst>
            <p:seq>
              <p:cTn id="29" dur="indefinite" nodeType="mainSeq"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2" descr=""/>
          <p:cNvPicPr/>
          <p:nvPr/>
        </p:nvPicPr>
        <p:blipFill>
          <a:blip r:embed="rId1"/>
          <a:stretch/>
        </p:blipFill>
        <p:spPr>
          <a:xfrm>
            <a:off x="1964520" y="1054080"/>
            <a:ext cx="5257440" cy="3895200"/>
          </a:xfrm>
          <a:prstGeom prst="rect">
            <a:avLst/>
          </a:prstGeom>
          <a:ln>
            <a:noFill/>
          </a:ln>
        </p:spPr>
      </p:pic>
      <p:sp>
        <p:nvSpPr>
          <p:cNvPr id="98" name="CustomShape 1"/>
          <p:cNvSpPr/>
          <p:nvPr/>
        </p:nvSpPr>
        <p:spPr>
          <a:xfrm>
            <a:off x="444960" y="5040000"/>
            <a:ext cx="831240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En cliquant sur l’icône d’expansion du menu, vous pouvez naviguer entre 5 écrans :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Tableau de bord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Association enseignant-classe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Classes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Elèves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Cahiers d’évaluation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965240" y="1268640"/>
            <a:ext cx="950040" cy="143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0" name="CustomShape 3"/>
          <p:cNvSpPr/>
          <p:nvPr/>
        </p:nvSpPr>
        <p:spPr>
          <a:xfrm>
            <a:off x="1965240" y="1439640"/>
            <a:ext cx="950040" cy="143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1" name="CustomShape 4"/>
          <p:cNvSpPr/>
          <p:nvPr/>
        </p:nvSpPr>
        <p:spPr>
          <a:xfrm>
            <a:off x="1968840" y="1610280"/>
            <a:ext cx="950040" cy="143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2" name="CustomShape 5"/>
          <p:cNvSpPr/>
          <p:nvPr/>
        </p:nvSpPr>
        <p:spPr>
          <a:xfrm>
            <a:off x="1965240" y="1775520"/>
            <a:ext cx="950040" cy="143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3" name="CustomShape 6"/>
          <p:cNvSpPr/>
          <p:nvPr/>
        </p:nvSpPr>
        <p:spPr>
          <a:xfrm>
            <a:off x="1965240" y="1940760"/>
            <a:ext cx="950040" cy="143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4" name="CustomShape 7"/>
          <p:cNvSpPr/>
          <p:nvPr/>
        </p:nvSpPr>
        <p:spPr>
          <a:xfrm>
            <a:off x="1331640" y="1268640"/>
            <a:ext cx="503640" cy="143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5" name="CustomShape 8"/>
          <p:cNvSpPr/>
          <p:nvPr/>
        </p:nvSpPr>
        <p:spPr>
          <a:xfrm>
            <a:off x="1331640" y="1439640"/>
            <a:ext cx="503640" cy="143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6" name="CustomShape 9"/>
          <p:cNvSpPr/>
          <p:nvPr/>
        </p:nvSpPr>
        <p:spPr>
          <a:xfrm>
            <a:off x="1331640" y="1610280"/>
            <a:ext cx="503640" cy="143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7" name="CustomShape 10"/>
          <p:cNvSpPr/>
          <p:nvPr/>
        </p:nvSpPr>
        <p:spPr>
          <a:xfrm>
            <a:off x="1331640" y="1780920"/>
            <a:ext cx="503640" cy="143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8" name="CustomShape 11"/>
          <p:cNvSpPr/>
          <p:nvPr/>
        </p:nvSpPr>
        <p:spPr>
          <a:xfrm>
            <a:off x="1331640" y="1951560"/>
            <a:ext cx="503640" cy="143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09" name="Line 12"/>
          <p:cNvSpPr/>
          <p:nvPr/>
        </p:nvSpPr>
        <p:spPr>
          <a:xfrm>
            <a:off x="2051640" y="5373000"/>
            <a:ext cx="254160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13"/>
          <p:cNvSpPr/>
          <p:nvPr/>
        </p:nvSpPr>
        <p:spPr>
          <a:xfrm>
            <a:off x="1864440" y="938880"/>
            <a:ext cx="374040" cy="374040"/>
          </a:xfrm>
          <a:prstGeom prst="ellipse">
            <a:avLst/>
          </a:prstGeom>
          <a:noFill/>
          <a:ln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14"/>
          <p:cNvSpPr/>
          <p:nvPr/>
        </p:nvSpPr>
        <p:spPr>
          <a:xfrm>
            <a:off x="1331640" y="1054080"/>
            <a:ext cx="503640" cy="143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</p:spTree>
  </p:cSld>
  <p:timing>
    <p:tnLst>
      <p:par>
        <p:cTn id="40" dur="indefinite" restart="never" nodeType="tmRoot">
          <p:childTnLst>
            <p:seq>
              <p:cTn id="41" dur="indefinite" nodeType="mainSeq"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500"/>
                                        <p:tgtEl>
                                          <p:spTgt spid="98">
                                            <p:txEl>
                                              <p:pRg st="0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3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" dur="500"/>
                                        <p:tgtEl>
                                          <p:spTgt spid="98">
                                            <p:txEl>
                                              <p:pRg st="83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2" dur="500"/>
                                        <p:tgtEl>
                                          <p:spTgt spid="98">
                                            <p:txEl>
                                              <p:pRg st="99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29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5" dur="500"/>
                                        <p:tgtEl>
                                          <p:spTgt spid="98">
                                            <p:txEl>
                                              <p:pRg st="129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37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8" dur="500"/>
                                        <p:tgtEl>
                                          <p:spTgt spid="98">
                                            <p:txEl>
                                              <p:pRg st="137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4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1" dur="500"/>
                                        <p:tgtEl>
                                          <p:spTgt spid="98">
                                            <p:txEl>
                                              <p:pRg st="144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"/>
          <p:cNvPicPr/>
          <p:nvPr/>
        </p:nvPicPr>
        <p:blipFill>
          <a:blip r:embed="rId1"/>
          <a:stretch/>
        </p:blipFill>
        <p:spPr>
          <a:xfrm>
            <a:off x="1982160" y="980640"/>
            <a:ext cx="5238360" cy="3914280"/>
          </a:xfrm>
          <a:prstGeom prst="rect">
            <a:avLst/>
          </a:prstGeom>
          <a:ln>
            <a:noFill/>
          </a:ln>
        </p:spPr>
      </p:pic>
      <p:sp>
        <p:nvSpPr>
          <p:cNvPr id="113" name="CustomShape 1"/>
          <p:cNvSpPr/>
          <p:nvPr/>
        </p:nvSpPr>
        <p:spPr>
          <a:xfrm>
            <a:off x="444960" y="5446800"/>
            <a:ext cx="83124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En choisissant l’onglet « Association Enseignant-Classe », vous allez pouvoir assigner un identifiant dit « enseignant » à une classe, c’est-à-dire que la personne se connectant au portail avec l’identifiant en question aura accès à la saisie des réponses de la classe concernée.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4" name="Line 2"/>
          <p:cNvSpPr/>
          <p:nvPr/>
        </p:nvSpPr>
        <p:spPr>
          <a:xfrm>
            <a:off x="2771640" y="5733000"/>
            <a:ext cx="2952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1907640" y="1340640"/>
            <a:ext cx="287640" cy="287640"/>
          </a:xfrm>
          <a:prstGeom prst="ellipse">
            <a:avLst/>
          </a:prstGeom>
          <a:noFill/>
          <a:ln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4"/>
          <p:cNvSpPr/>
          <p:nvPr/>
        </p:nvSpPr>
        <p:spPr>
          <a:xfrm>
            <a:off x="1518840" y="1376640"/>
            <a:ext cx="359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17" name="CustomShape 5"/>
          <p:cNvSpPr/>
          <p:nvPr/>
        </p:nvSpPr>
        <p:spPr>
          <a:xfrm>
            <a:off x="381960" y="2148840"/>
            <a:ext cx="1656360" cy="303480"/>
          </a:xfrm>
          <a:prstGeom prst="rect">
            <a:avLst/>
          </a:prstGeom>
          <a:noFill/>
          <a:ln w="25560">
            <a:solidFill>
              <a:schemeClr val="accent6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Identifiants transmis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18" name="CustomShape 6"/>
          <p:cNvSpPr/>
          <p:nvPr/>
        </p:nvSpPr>
        <p:spPr>
          <a:xfrm>
            <a:off x="4588920" y="2204640"/>
            <a:ext cx="2454840" cy="303480"/>
          </a:xfrm>
          <a:prstGeom prst="rect">
            <a:avLst/>
          </a:prstGeom>
          <a:noFill/>
          <a:ln w="25560">
            <a:solidFill>
              <a:schemeClr val="accent6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Classes renseignées dans ONDE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19" name="CustomShape 7"/>
          <p:cNvSpPr/>
          <p:nvPr/>
        </p:nvSpPr>
        <p:spPr>
          <a:xfrm rot="18352800">
            <a:off x="2075760" y="2049120"/>
            <a:ext cx="359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20" name="CustomShape 8"/>
          <p:cNvSpPr/>
          <p:nvPr/>
        </p:nvSpPr>
        <p:spPr>
          <a:xfrm rot="14340600">
            <a:off x="4208760" y="2041200"/>
            <a:ext cx="359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</p:spTree>
  </p:cSld>
  <p:timing>
    <p:tnLst>
      <p:par>
        <p:cTn id="124" dur="indefinite" restart="never" nodeType="tmRoot">
          <p:childTnLst>
            <p:seq>
              <p:cTn id="125" dur="indefinite" nodeType="mainSeq">
                <p:childTnLst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3" descr=""/>
          <p:cNvPicPr/>
          <p:nvPr/>
        </p:nvPicPr>
        <p:blipFill>
          <a:blip r:embed="rId1"/>
          <a:stretch/>
        </p:blipFill>
        <p:spPr>
          <a:xfrm>
            <a:off x="1997640" y="1052640"/>
            <a:ext cx="5238360" cy="390492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444960" y="5446800"/>
            <a:ext cx="8312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En cliquant sur le bouton « Ajouter une association Enseignant-Classe », vous allez être redirigé(e) vers l’écran de gestion de ces associations.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3" name="Line 2"/>
          <p:cNvSpPr/>
          <p:nvPr/>
        </p:nvSpPr>
        <p:spPr>
          <a:xfrm>
            <a:off x="3131640" y="5805000"/>
            <a:ext cx="3888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3"/>
          <p:cNvSpPr/>
          <p:nvPr/>
        </p:nvSpPr>
        <p:spPr>
          <a:xfrm rot="10800000">
            <a:off x="7308720" y="1269000"/>
            <a:ext cx="359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25" name="CustomShape 4"/>
          <p:cNvSpPr/>
          <p:nvPr/>
        </p:nvSpPr>
        <p:spPr>
          <a:xfrm>
            <a:off x="5868000" y="1268640"/>
            <a:ext cx="1353240" cy="215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</p:spTree>
  </p:cSld>
  <p:timing>
    <p:tnLst>
      <p:par>
        <p:cTn id="144" dur="indefinite" restart="never" nodeType="tmRoot">
          <p:childTnLst>
            <p:seq>
              <p:cTn id="145" dur="indefinite" nodeType="mainSeq"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44960" y="5446800"/>
            <a:ext cx="83124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Par exemple, l’enseignant ayant l’identifiant « teacher_3 » pourra accéder à la classe dénommée « Classe de M. Dupont ». Il est aussi possible d’assigner plusieurs identifiants à une même classe afin de permettre la saisie de réponses des élèves par plusieurs personnes.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127" name="Picture 2" descr=""/>
          <p:cNvPicPr/>
          <p:nvPr/>
        </p:nvPicPr>
        <p:blipFill>
          <a:blip r:embed="rId1"/>
          <a:stretch/>
        </p:blipFill>
        <p:spPr>
          <a:xfrm>
            <a:off x="2079000" y="1052640"/>
            <a:ext cx="5229000" cy="392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62" dur="indefinite" restart="never" nodeType="tmRoot">
          <p:childTnLst>
            <p:seq>
              <p:cTn id="163" dur="indefinite" nodeType="mainSeq"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44960" y="5446800"/>
            <a:ext cx="8312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Ici, l’identifiant « teacher_3 » peut saisir les réponses des élèves 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de la « Classe de Mme Durant » et de ceux de la « Classe de M. Dupont ».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1982160" y="1196640"/>
            <a:ext cx="5238360" cy="3924000"/>
          </a:xfrm>
          <a:prstGeom prst="rect">
            <a:avLst/>
          </a:prstGeom>
          <a:ln>
            <a:noFill/>
          </a:ln>
        </p:spPr>
      </p:pic>
      <p:sp>
        <p:nvSpPr>
          <p:cNvPr id="130" name="CustomShape 2"/>
          <p:cNvSpPr/>
          <p:nvPr/>
        </p:nvSpPr>
        <p:spPr>
          <a:xfrm>
            <a:off x="2195640" y="1772640"/>
            <a:ext cx="431640" cy="359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31" name="CustomShape 3"/>
          <p:cNvSpPr/>
          <p:nvPr/>
        </p:nvSpPr>
        <p:spPr>
          <a:xfrm>
            <a:off x="1713240" y="1845000"/>
            <a:ext cx="359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32" name="CustomShape 4"/>
          <p:cNvSpPr/>
          <p:nvPr/>
        </p:nvSpPr>
        <p:spPr>
          <a:xfrm rot="16200000">
            <a:off x="4187160" y="2349360"/>
            <a:ext cx="359640" cy="215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33" name="CustomShape 5"/>
          <p:cNvSpPr/>
          <p:nvPr/>
        </p:nvSpPr>
        <p:spPr>
          <a:xfrm>
            <a:off x="3952440" y="1845000"/>
            <a:ext cx="828360" cy="287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34" name="Line 6"/>
          <p:cNvSpPr/>
          <p:nvPr/>
        </p:nvSpPr>
        <p:spPr>
          <a:xfrm>
            <a:off x="827280" y="5746320"/>
            <a:ext cx="2448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Line 7"/>
          <p:cNvSpPr/>
          <p:nvPr/>
        </p:nvSpPr>
        <p:spPr>
          <a:xfrm>
            <a:off x="1187280" y="6093000"/>
            <a:ext cx="2160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Line 8"/>
          <p:cNvSpPr/>
          <p:nvPr/>
        </p:nvSpPr>
        <p:spPr>
          <a:xfrm>
            <a:off x="5220000" y="6093000"/>
            <a:ext cx="200052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3" descr=""/>
          <p:cNvPicPr/>
          <p:nvPr/>
        </p:nvPicPr>
        <p:blipFill>
          <a:blip r:embed="rId1"/>
          <a:stretch/>
        </p:blipFill>
        <p:spPr>
          <a:xfrm>
            <a:off x="1969560" y="980640"/>
            <a:ext cx="5248080" cy="3904920"/>
          </a:xfrm>
          <a:prstGeom prst="rect">
            <a:avLst/>
          </a:prstGeom>
          <a:ln>
            <a:noFill/>
          </a:ln>
        </p:spPr>
      </p:pic>
      <p:sp>
        <p:nvSpPr>
          <p:cNvPr id="138" name="CustomShape 1"/>
          <p:cNvSpPr/>
          <p:nvPr/>
        </p:nvSpPr>
        <p:spPr>
          <a:xfrm>
            <a:off x="437040" y="5013000"/>
            <a:ext cx="831240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Dans l’onglet « Classes », vous trouverez un récapitulatif des classes de l’école concernées par l’évaluation :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Nom (tel que renseigné dans ONDE)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Niveau</a:t>
            </a:r>
            <a:endParaRPr b="0" lang="fr-FR" sz="18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Nombre d’élèves</a:t>
            </a:r>
            <a:endParaRPr b="0" lang="fr-F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Vous avez la possibilité d’ajouter une classe manuellement.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9" name="Line 2"/>
          <p:cNvSpPr/>
          <p:nvPr/>
        </p:nvSpPr>
        <p:spPr>
          <a:xfrm>
            <a:off x="1115280" y="5301000"/>
            <a:ext cx="194436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3"/>
          <p:cNvSpPr/>
          <p:nvPr/>
        </p:nvSpPr>
        <p:spPr>
          <a:xfrm>
            <a:off x="1907640" y="1484640"/>
            <a:ext cx="287640" cy="28764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41" name="CustomShape 4"/>
          <p:cNvSpPr/>
          <p:nvPr/>
        </p:nvSpPr>
        <p:spPr>
          <a:xfrm>
            <a:off x="1396440" y="1556640"/>
            <a:ext cx="359640" cy="2876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6444360" y="1124640"/>
            <a:ext cx="777240" cy="287640"/>
          </a:xfrm>
          <a:prstGeom prst="rect">
            <a:avLst/>
          </a:prstGeom>
          <a:noFill/>
          <a:ln w="38160"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43" name="CustomShape 6"/>
          <p:cNvSpPr/>
          <p:nvPr/>
        </p:nvSpPr>
        <p:spPr>
          <a:xfrm rot="16200000">
            <a:off x="7328160" y="1071720"/>
            <a:ext cx="253440" cy="35964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44" name="Line 7"/>
          <p:cNvSpPr/>
          <p:nvPr/>
        </p:nvSpPr>
        <p:spPr>
          <a:xfrm>
            <a:off x="2843640" y="6669360"/>
            <a:ext cx="1749600" cy="360"/>
          </a:xfrm>
          <a:prstGeom prst="line">
            <a:avLst/>
          </a:prstGeom>
          <a:ln w="3816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Application>LibreOffice/5.4.5.1$Windows_X86_64 LibreOffice_project/79c9829dd5d8054ec39a82dc51cd9eff340dbee8</Application>
  <Words>178</Words>
  <Paragraphs>36</Paragraphs>
  <Company>Ministere de l'Education Nationale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2018-09-04T13:41:06Z</dcterms:created>
  <dc:creator>Guillaume Rue</dc:creator>
  <dc:description/>
  <dc:language>fr-FR</dc:language>
  <cp:lastModifiedBy>dumontc06</cp:lastModifiedBy>
  <dcterms:modified xsi:type="dcterms:W3CDTF">2018-09-19T10:56:54Z</dcterms:modified>
  <cp:revision>55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Ministere de l'Education Nationale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</vt:i4>
  </property>
</Properties>
</file>