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0" r:id="rId6"/>
    <p:sldId id="261" r:id="rId7"/>
    <p:sldId id="268" r:id="rId8"/>
    <p:sldId id="269" r:id="rId9"/>
    <p:sldId id="262" r:id="rId10"/>
    <p:sldId id="263" r:id="rId11"/>
    <p:sldId id="264" r:id="rId12"/>
    <p:sldId id="273" r:id="rId13"/>
    <p:sldId id="266" r:id="rId14"/>
    <p:sldId id="265" r:id="rId15"/>
    <p:sldId id="271" r:id="rId16"/>
    <p:sldId id="275" r:id="rId17"/>
    <p:sldId id="267" r:id="rId18"/>
    <p:sldId id="272" r:id="rId19"/>
    <p:sldId id="274" r:id="rId20"/>
    <p:sldId id="285" r:id="rId21"/>
    <p:sldId id="287" r:id="rId22"/>
    <p:sldId id="277" r:id="rId23"/>
    <p:sldId id="280" r:id="rId24"/>
    <p:sldId id="279" r:id="rId25"/>
    <p:sldId id="281" r:id="rId26"/>
    <p:sldId id="282" r:id="rId27"/>
    <p:sldId id="283" r:id="rId28"/>
    <p:sldId id="284" r:id="rId29"/>
    <p:sldId id="27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8"/>
    <p:restoredTop sz="94674"/>
  </p:normalViewPr>
  <p:slideViewPr>
    <p:cSldViewPr>
      <p:cViewPr varScale="1">
        <p:scale>
          <a:sx n="45" d="100"/>
          <a:sy n="45" d="100"/>
        </p:scale>
        <p:origin x="54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68827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0353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6319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05317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189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7C4765-1967-4046-92E7-C9D4345D4737}" type="datetimeFigureOut">
              <a:rPr lang="fr-FR" smtClean="0"/>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90456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7C4765-1967-4046-92E7-C9D4345D4737}" type="datetimeFigureOut">
              <a:rPr lang="fr-FR" smtClean="0"/>
              <a:t>25/09/2018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1806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A7C4765-1967-4046-92E7-C9D4345D4737}" type="datetimeFigureOut">
              <a:rPr lang="fr-FR" smtClean="0"/>
              <a:t>25/09/2018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1393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7C4765-1967-4046-92E7-C9D4345D4737}" type="datetimeFigureOut">
              <a:rPr lang="fr-FR" smtClean="0"/>
              <a:t>25/09/2018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341249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7C4765-1967-4046-92E7-C9D4345D4737}" type="datetimeFigureOut">
              <a:rPr lang="fr-FR" smtClean="0"/>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24050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7C4765-1967-4046-92E7-C9D4345D4737}" type="datetimeFigureOut">
              <a:rPr lang="fr-FR" smtClean="0"/>
              <a:t>25/09/2018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386595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C4765-1967-4046-92E7-C9D4345D4737}" type="datetimeFigureOut">
              <a:rPr lang="fr-FR" smtClean="0"/>
              <a:t>25/09/2018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D009B-6EAE-48BB-BC01-4A7C92F3C2A3}" type="slidenum">
              <a:rPr lang="fr-FR" smtClean="0"/>
              <a:t>‹N°›</a:t>
            </a:fld>
            <a:endParaRPr lang="fr-FR"/>
          </a:p>
        </p:txBody>
      </p:sp>
    </p:spTree>
    <p:extLst>
      <p:ext uri="{BB962C8B-B14F-4D97-AF65-F5344CB8AC3E}">
        <p14:creationId xmlns:p14="http://schemas.microsoft.com/office/powerpoint/2010/main" val="255954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peres.cp-ce1.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duscol.education.fr/cid132724/evaluations-ce1.html" TargetMode="External"/><Relationship Id="rId2" Type="http://schemas.openxmlformats.org/officeDocument/2006/relationships/hyperlink" Target="http://eduscol.education.fr/cid132705/evaluations-au-cp.html" TargetMode="External"/><Relationship Id="rId1" Type="http://schemas.openxmlformats.org/officeDocument/2006/relationships/slideLayout" Target="../slideLayouts/slideLayout2.xml"/><Relationship Id="rId5" Type="http://schemas.openxmlformats.org/officeDocument/2006/relationships/hyperlink" Target="http://cache.media.eduscol.education.fr/file/CE1/03/7/Debut_de_CE1_989037.pdf" TargetMode="External"/><Relationship Id="rId4" Type="http://schemas.openxmlformats.org/officeDocument/2006/relationships/hyperlink" Target="http://cache.media.eduscol.education.fr/file/CP/03/2/Debut_de_CP_989032.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755576" y="2800207"/>
            <a:ext cx="7776864"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67544" y="962725"/>
            <a:ext cx="8208912" cy="1138773"/>
          </a:xfrm>
          <a:prstGeom prst="rect">
            <a:avLst/>
          </a:prstGeom>
          <a:noFill/>
        </p:spPr>
        <p:txBody>
          <a:bodyPr wrap="square" rtlCol="0">
            <a:spAutoFit/>
          </a:bodyPr>
          <a:lstStyle/>
          <a:p>
            <a:pPr algn="ctr"/>
            <a:r>
              <a:rPr lang="fr-FR" sz="4400" dirty="0">
                <a:solidFill>
                  <a:schemeClr val="accent1">
                    <a:lumMod val="75000"/>
                  </a:schemeClr>
                </a:solidFill>
                <a:latin typeface="Agency FB" panose="020B0503020202020204" pitchFamily="34" charset="0"/>
              </a:rPr>
              <a:t>Portail de saisie et de restitution</a:t>
            </a:r>
          </a:p>
          <a:p>
            <a:pPr algn="ctr"/>
            <a:r>
              <a:rPr lang="fr-FR" sz="2400" dirty="0">
                <a:solidFill>
                  <a:schemeClr val="accent1">
                    <a:lumMod val="75000"/>
                  </a:schemeClr>
                </a:solidFill>
                <a:latin typeface="Agency FB" panose="020B0503020202020204" pitchFamily="34" charset="0"/>
              </a:rPr>
              <a:t>Evaluations « Repères CP-CE1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776" y="2346147"/>
            <a:ext cx="914528" cy="91452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343892"/>
            <a:ext cx="984319" cy="98431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046" y="2309255"/>
            <a:ext cx="981904" cy="981904"/>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056" y="5729591"/>
            <a:ext cx="2305885" cy="737883"/>
          </a:xfrm>
          <a:prstGeom prst="rect">
            <a:avLst/>
          </a:prstGeom>
        </p:spPr>
      </p:pic>
      <p:sp>
        <p:nvSpPr>
          <p:cNvPr id="2" name="ZoneTexte 1"/>
          <p:cNvSpPr txBox="1"/>
          <p:nvPr/>
        </p:nvSpPr>
        <p:spPr>
          <a:xfrm>
            <a:off x="3011931" y="4005062"/>
            <a:ext cx="3120137" cy="461665"/>
          </a:xfrm>
          <a:prstGeom prst="rect">
            <a:avLst/>
          </a:prstGeom>
          <a:noFill/>
        </p:spPr>
        <p:txBody>
          <a:bodyPr wrap="square" rtlCol="0">
            <a:spAutoFit/>
          </a:bodyPr>
          <a:lstStyle/>
          <a:p>
            <a:pPr algn="ctr"/>
            <a:r>
              <a:rPr lang="fr-FR" sz="2400" dirty="0">
                <a:solidFill>
                  <a:schemeClr val="tx2"/>
                </a:solidFill>
                <a:latin typeface="Agency FB" panose="020B0503020202020204" pitchFamily="34" charset="0"/>
              </a:rPr>
              <a:t>Accès enseignant</a:t>
            </a:r>
          </a:p>
        </p:txBody>
      </p:sp>
    </p:spTree>
    <p:extLst>
      <p:ext uri="{BB962C8B-B14F-4D97-AF65-F5344CB8AC3E}">
        <p14:creationId xmlns:p14="http://schemas.microsoft.com/office/powerpoint/2010/main" val="1456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2" y="260648"/>
            <a:ext cx="8170827" cy="4205045"/>
          </a:xfrm>
          <a:prstGeom prst="rect">
            <a:avLst/>
          </a:prstGeom>
        </p:spPr>
      </p:pic>
      <p:sp>
        <p:nvSpPr>
          <p:cNvPr id="5" name="ZoneTexte 4"/>
          <p:cNvSpPr txBox="1"/>
          <p:nvPr/>
        </p:nvSpPr>
        <p:spPr>
          <a:xfrm>
            <a:off x="502432" y="4725144"/>
            <a:ext cx="8312727" cy="2031325"/>
          </a:xfrm>
          <a:prstGeom prst="rect">
            <a:avLst/>
          </a:prstGeom>
          <a:noFill/>
        </p:spPr>
        <p:txBody>
          <a:bodyPr wrap="square" rtlCol="0">
            <a:spAutoFit/>
          </a:bodyPr>
          <a:lstStyle/>
          <a:p>
            <a:pPr algn="just"/>
            <a:r>
              <a:rPr lang="fr-FR" dirty="0"/>
              <a:t>Choisissez, à partir du menu déroulant, le cahier concerné.</a:t>
            </a:r>
          </a:p>
          <a:p>
            <a:pPr algn="just"/>
            <a:r>
              <a:rPr lang="fr-FR" dirty="0"/>
              <a:t>Dans </a:t>
            </a:r>
            <a:r>
              <a:rPr lang="fr-FR" b="1" dirty="0"/>
              <a:t>le cas général</a:t>
            </a:r>
            <a:r>
              <a:rPr lang="fr-FR" dirty="0"/>
              <a:t>, les cahiers apparaissant dans le menu déroulant sont ceux correspondant au niveau de l’élève. </a:t>
            </a:r>
          </a:p>
          <a:p>
            <a:pPr algn="just"/>
            <a:r>
              <a:rPr lang="fr-FR" dirty="0"/>
              <a:t>Dans </a:t>
            </a:r>
            <a:r>
              <a:rPr lang="fr-FR" b="1" dirty="0"/>
              <a:t>certains cas</a:t>
            </a:r>
            <a:r>
              <a:rPr lang="fr-FR" dirty="0"/>
              <a:t>,  pour un élève donné, la saisie sera possible sur les 6 types de cahiers (cas de certains ULIS, ONDE mal renseigné …), deux possibilités alors : </a:t>
            </a:r>
            <a:r>
              <a:rPr lang="fr-FR" b="1" dirty="0"/>
              <a:t>mettre à jour ONDE avant la saisie </a:t>
            </a:r>
            <a:r>
              <a:rPr lang="fr-FR" dirty="0"/>
              <a:t>(se rapprocher du directeur ou de la directrice), ou bien, noter l’élève ABSENT sur les cahiers qui ne le concernent pas.</a:t>
            </a:r>
          </a:p>
        </p:txBody>
      </p:sp>
    </p:spTree>
    <p:extLst>
      <p:ext uri="{BB962C8B-B14F-4D97-AF65-F5344CB8AC3E}">
        <p14:creationId xmlns:p14="http://schemas.microsoft.com/office/powerpoint/2010/main" val="8348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9246"/>
          <a:stretch/>
        </p:blipFill>
        <p:spPr>
          <a:xfrm>
            <a:off x="696841" y="1127342"/>
            <a:ext cx="7793369" cy="3810833"/>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Un message vous indique le nombre de réponses à saisir sur chaque page.</a:t>
            </a:r>
          </a:p>
        </p:txBody>
      </p:sp>
      <p:sp>
        <p:nvSpPr>
          <p:cNvPr id="6" name="Rectangle 5"/>
          <p:cNvSpPr/>
          <p:nvPr/>
        </p:nvSpPr>
        <p:spPr>
          <a:xfrm>
            <a:off x="4218094" y="1844824"/>
            <a:ext cx="1434026" cy="182169"/>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 name="Connecteur droit 2"/>
          <p:cNvCxnSpPr/>
          <p:nvPr/>
        </p:nvCxnSpPr>
        <p:spPr>
          <a:xfrm>
            <a:off x="445075" y="5807991"/>
            <a:ext cx="12961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844824"/>
            <a:ext cx="648072" cy="18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2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2" y="739112"/>
            <a:ext cx="8170827" cy="4199063"/>
          </a:xfrm>
          <a:prstGeom prst="rect">
            <a:avLst/>
          </a:prstGeom>
        </p:spPr>
      </p:pic>
      <p:sp>
        <p:nvSpPr>
          <p:cNvPr id="5" name="ZoneTexte 4"/>
          <p:cNvSpPr txBox="1"/>
          <p:nvPr/>
        </p:nvSpPr>
        <p:spPr>
          <a:xfrm>
            <a:off x="1605960" y="5446965"/>
            <a:ext cx="6705252" cy="369332"/>
          </a:xfrm>
          <a:prstGeom prst="rect">
            <a:avLst/>
          </a:prstGeom>
          <a:noFill/>
        </p:spPr>
        <p:txBody>
          <a:bodyPr wrap="square" rtlCol="0">
            <a:spAutoFit/>
          </a:bodyPr>
          <a:lstStyle/>
          <a:p>
            <a:pPr algn="just"/>
            <a:r>
              <a:rPr lang="fr-FR" dirty="0"/>
              <a:t>Reportez les réponses de l’élève et cliquez sur « page suivante ».</a:t>
            </a:r>
          </a:p>
        </p:txBody>
      </p:sp>
      <p:sp>
        <p:nvSpPr>
          <p:cNvPr id="6" name="Rectangle 5"/>
          <p:cNvSpPr/>
          <p:nvPr/>
        </p:nvSpPr>
        <p:spPr>
          <a:xfrm>
            <a:off x="6550124" y="3697982"/>
            <a:ext cx="766688" cy="43634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 name="Connecteur droit 2"/>
          <p:cNvCxnSpPr/>
          <p:nvPr/>
        </p:nvCxnSpPr>
        <p:spPr>
          <a:xfrm>
            <a:off x="6156176" y="5816297"/>
            <a:ext cx="12961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Si l’élève n’a pas répondu à un item, cliquez sur le symbole dans l’encadré.</a:t>
            </a:r>
          </a:p>
        </p:txBody>
      </p:sp>
      <p:sp>
        <p:nvSpPr>
          <p:cNvPr id="2" name="Rectangle à coins arrondis 1"/>
          <p:cNvSpPr/>
          <p:nvPr/>
        </p:nvSpPr>
        <p:spPr>
          <a:xfrm>
            <a:off x="5695325" y="3029683"/>
            <a:ext cx="388843" cy="327309"/>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3" name="Flèche vers le haut 2"/>
          <p:cNvSpPr/>
          <p:nvPr/>
        </p:nvSpPr>
        <p:spPr>
          <a:xfrm rot="16200000">
            <a:off x="6258322" y="3027090"/>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5182471" y="5807991"/>
            <a:ext cx="219784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45" y="979735"/>
            <a:ext cx="77819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1810"/>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5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24" y="739112"/>
            <a:ext cx="8159203" cy="4199063"/>
          </a:xfrm>
          <a:prstGeom prst="rect">
            <a:avLst/>
          </a:prstGeom>
        </p:spPr>
      </p:pic>
      <p:sp>
        <p:nvSpPr>
          <p:cNvPr id="5" name="ZoneTexte 4"/>
          <p:cNvSpPr txBox="1"/>
          <p:nvPr/>
        </p:nvSpPr>
        <p:spPr>
          <a:xfrm>
            <a:off x="445075" y="5446965"/>
            <a:ext cx="8312727" cy="1200329"/>
          </a:xfrm>
          <a:prstGeom prst="rect">
            <a:avLst/>
          </a:prstGeom>
          <a:noFill/>
        </p:spPr>
        <p:txBody>
          <a:bodyPr wrap="square" rtlCol="0">
            <a:spAutoFit/>
          </a:bodyPr>
          <a:lstStyle/>
          <a:p>
            <a:pPr algn="just"/>
            <a:r>
              <a:rPr lang="fr-FR" dirty="0"/>
              <a:t>Dans l’éventualité où toutes les réponses attendues ne seraient pas saisies sur la page le message « x réponse(s) sera (seront) marquée(s) non-répondue(s) » apparait.</a:t>
            </a:r>
          </a:p>
          <a:p>
            <a:pPr algn="just"/>
            <a:endParaRPr lang="fr-FR" dirty="0"/>
          </a:p>
          <a:p>
            <a:pPr algn="just"/>
            <a:r>
              <a:rPr lang="fr-FR" dirty="0"/>
              <a:t>Si ce choix vous convient, cliquez sur « confirmer ». </a:t>
            </a:r>
          </a:p>
        </p:txBody>
      </p:sp>
    </p:spTree>
    <p:extLst>
      <p:ext uri="{BB962C8B-B14F-4D97-AF65-F5344CB8AC3E}">
        <p14:creationId xmlns:p14="http://schemas.microsoft.com/office/powerpoint/2010/main" val="21536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a:t>A tout moment, vous pouvez naviguer entre les différents exercices en cliquant sur « Ma progression ». S’ouvre alors la fenêtre que vous apercevez dans la capture d’écran ci-dessus.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23281"/>
            <a:ext cx="648072" cy="193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 y="1015739"/>
            <a:ext cx="77628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5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17" y="742094"/>
            <a:ext cx="8147616" cy="4193099"/>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Vous pouvez gérer les absences des élèves en cliquant sur « Absences »</a:t>
            </a:r>
          </a:p>
        </p:txBody>
      </p:sp>
      <p:sp>
        <p:nvSpPr>
          <p:cNvPr id="2" name="Rectangle à coins arrondis 1"/>
          <p:cNvSpPr/>
          <p:nvPr/>
        </p:nvSpPr>
        <p:spPr>
          <a:xfrm>
            <a:off x="6765574" y="1772816"/>
            <a:ext cx="388843"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3" name="Flèche vers le haut 2"/>
          <p:cNvSpPr/>
          <p:nvPr/>
        </p:nvSpPr>
        <p:spPr>
          <a:xfrm>
            <a:off x="6810113" y="202484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6084168" y="5816297"/>
            <a:ext cx="102570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17" y="739112"/>
            <a:ext cx="8147616" cy="4199063"/>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Vous pouvez déclarer un élève absent sur un ou plusieurs exercices.</a:t>
            </a:r>
          </a:p>
        </p:txBody>
      </p:sp>
    </p:spTree>
    <p:extLst>
      <p:ext uri="{BB962C8B-B14F-4D97-AF65-F5344CB8AC3E}">
        <p14:creationId xmlns:p14="http://schemas.microsoft.com/office/powerpoint/2010/main" val="19762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a:t>Si un élève a été déclaré absent sur un exercice, l’exercice est grisé et vous ne pouvez plus saisir de réponse.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691905" y="1124744"/>
            <a:ext cx="7772400" cy="3762375"/>
            <a:chOff x="691905" y="1124744"/>
            <a:chExt cx="7772400" cy="3762375"/>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05" y="1124744"/>
              <a:ext cx="77724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007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a:t>Pour l’exercice 6 du cahier de mathématiques 5 (CP et CE1), si l’élève n’a pas entouré la réponse mais qu’il l’a écrite, il conviendra de cliquer sur la proposition correspondant à la réponse de l’élève.</a:t>
            </a:r>
          </a:p>
        </p:txBody>
      </p:sp>
      <p:cxnSp>
        <p:nvCxnSpPr>
          <p:cNvPr id="6" name="Connecteur droit 5"/>
          <p:cNvCxnSpPr/>
          <p:nvPr/>
        </p:nvCxnSpPr>
        <p:spPr>
          <a:xfrm>
            <a:off x="5796136" y="6021288"/>
            <a:ext cx="120575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18" y="1484784"/>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05" y="1124744"/>
            <a:ext cx="806767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4283968" y="4018199"/>
            <a:ext cx="1872208"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Tree>
    <p:extLst>
      <p:ext uri="{BB962C8B-B14F-4D97-AF65-F5344CB8AC3E}">
        <p14:creationId xmlns:p14="http://schemas.microsoft.com/office/powerpoint/2010/main" val="17674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63" y="736121"/>
            <a:ext cx="8312727" cy="4205047"/>
          </a:xfrm>
          <a:prstGeom prst="rect">
            <a:avLst/>
          </a:prstGeom>
        </p:spPr>
      </p:pic>
      <p:sp>
        <p:nvSpPr>
          <p:cNvPr id="5" name="ZoneTexte 4"/>
          <p:cNvSpPr txBox="1"/>
          <p:nvPr/>
        </p:nvSpPr>
        <p:spPr>
          <a:xfrm>
            <a:off x="445075" y="5385990"/>
            <a:ext cx="8312727" cy="923330"/>
          </a:xfrm>
          <a:prstGeom prst="rect">
            <a:avLst/>
          </a:prstGeom>
          <a:noFill/>
        </p:spPr>
        <p:txBody>
          <a:bodyPr wrap="square" rtlCol="0">
            <a:spAutoFit/>
          </a:bodyPr>
          <a:lstStyle/>
          <a:p>
            <a:pPr algn="just"/>
            <a:r>
              <a:rPr lang="fr-FR" dirty="0"/>
              <a:t>En vous connectant à l’adresse </a:t>
            </a:r>
            <a:r>
              <a:rPr lang="fr-FR" dirty="0">
                <a:hlinkClick r:id="rId3"/>
              </a:rPr>
              <a:t>https://reperes.cp-ce1.org</a:t>
            </a:r>
            <a:r>
              <a:rPr lang="fr-FR" dirty="0"/>
              <a:t>, vous arrivez sur la page d’accueil du portail. Il vous suffit de renseigner les identifiant et mot de passe transmis, afin d’accéder à l’étape suivante.</a:t>
            </a:r>
          </a:p>
        </p:txBody>
      </p:sp>
    </p:spTree>
    <p:extLst>
      <p:ext uri="{BB962C8B-B14F-4D97-AF65-F5344CB8AC3E}">
        <p14:creationId xmlns:p14="http://schemas.microsoft.com/office/powerpoint/2010/main" val="24976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53" y="741163"/>
            <a:ext cx="8545046" cy="355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45074" y="5458116"/>
            <a:ext cx="8312727" cy="646331"/>
          </a:xfrm>
          <a:prstGeom prst="rect">
            <a:avLst/>
          </a:prstGeom>
          <a:noFill/>
        </p:spPr>
        <p:txBody>
          <a:bodyPr wrap="square" rtlCol="0">
            <a:spAutoFit/>
          </a:bodyPr>
          <a:lstStyle/>
          <a:p>
            <a:pPr algn="just"/>
            <a:r>
              <a:rPr lang="fr-FR" dirty="0"/>
              <a:t>Pour les exercices de dictée des cahiers de mathématiques, si l’élève a écrit en écriture miroir, il conviendra de cliquer sur l’élément correspondant.</a:t>
            </a:r>
          </a:p>
        </p:txBody>
      </p:sp>
      <p:sp>
        <p:nvSpPr>
          <p:cNvPr id="7" name="Rectangle à coins arrondis 6"/>
          <p:cNvSpPr/>
          <p:nvPr/>
        </p:nvSpPr>
        <p:spPr>
          <a:xfrm>
            <a:off x="4599712" y="1839156"/>
            <a:ext cx="386470"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9" name="Flèche vers le haut 8"/>
          <p:cNvSpPr/>
          <p:nvPr/>
        </p:nvSpPr>
        <p:spPr>
          <a:xfrm>
            <a:off x="4643065" y="2210320"/>
            <a:ext cx="299763" cy="341303"/>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3707904" y="6021288"/>
            <a:ext cx="23042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74" y="962001"/>
            <a:ext cx="1102590" cy="340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6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209" y="2420888"/>
            <a:ext cx="390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3333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46268"/>
            <a:ext cx="323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23528" y="5485250"/>
            <a:ext cx="8312727" cy="369332"/>
          </a:xfrm>
          <a:prstGeom prst="rect">
            <a:avLst/>
          </a:prstGeom>
          <a:noFill/>
        </p:spPr>
        <p:txBody>
          <a:bodyPr wrap="square" rtlCol="0">
            <a:spAutoFit/>
          </a:bodyPr>
          <a:lstStyle/>
          <a:p>
            <a:pPr algn="just"/>
            <a:r>
              <a:rPr lang="fr-FR" dirty="0"/>
              <a:t>Voici un résumé des différents icônes  que vous pourrez utiliser lors de la saisie.</a:t>
            </a:r>
          </a:p>
        </p:txBody>
      </p:sp>
      <p:sp>
        <p:nvSpPr>
          <p:cNvPr id="9" name="ZoneTexte 8"/>
          <p:cNvSpPr txBox="1"/>
          <p:nvPr/>
        </p:nvSpPr>
        <p:spPr>
          <a:xfrm>
            <a:off x="1115617" y="1772816"/>
            <a:ext cx="7416823" cy="369332"/>
          </a:xfrm>
          <a:prstGeom prst="rect">
            <a:avLst/>
          </a:prstGeom>
          <a:noFill/>
        </p:spPr>
        <p:txBody>
          <a:bodyPr wrap="square" rtlCol="0">
            <a:spAutoFit/>
          </a:bodyPr>
          <a:lstStyle/>
          <a:p>
            <a:pPr algn="just"/>
            <a:r>
              <a:rPr lang="fr-FR" dirty="0"/>
              <a:t>Absence de réponse (élève absent ou non réponse ponctuelle).</a:t>
            </a:r>
          </a:p>
        </p:txBody>
      </p:sp>
      <p:sp>
        <p:nvSpPr>
          <p:cNvPr id="10" name="ZoneTexte 9"/>
          <p:cNvSpPr txBox="1"/>
          <p:nvPr/>
        </p:nvSpPr>
        <p:spPr>
          <a:xfrm>
            <a:off x="1115617" y="2420888"/>
            <a:ext cx="7416823" cy="369332"/>
          </a:xfrm>
          <a:prstGeom prst="rect">
            <a:avLst/>
          </a:prstGeom>
          <a:noFill/>
        </p:spPr>
        <p:txBody>
          <a:bodyPr wrap="square" rtlCol="0">
            <a:spAutoFit/>
          </a:bodyPr>
          <a:lstStyle/>
          <a:p>
            <a:pPr algn="just"/>
            <a:r>
              <a:rPr lang="fr-FR" dirty="0"/>
              <a:t>Ecriture en miroir. </a:t>
            </a:r>
          </a:p>
        </p:txBody>
      </p:sp>
      <p:sp>
        <p:nvSpPr>
          <p:cNvPr id="11" name="ZoneTexte 10"/>
          <p:cNvSpPr txBox="1"/>
          <p:nvPr/>
        </p:nvSpPr>
        <p:spPr>
          <a:xfrm>
            <a:off x="1187625" y="3046268"/>
            <a:ext cx="7416823" cy="369332"/>
          </a:xfrm>
          <a:prstGeom prst="rect">
            <a:avLst/>
          </a:prstGeom>
          <a:noFill/>
        </p:spPr>
        <p:txBody>
          <a:bodyPr wrap="square" rtlCol="0">
            <a:spAutoFit/>
          </a:bodyPr>
          <a:lstStyle/>
          <a:p>
            <a:pPr algn="just"/>
            <a:r>
              <a:rPr lang="fr-FR" dirty="0"/>
              <a:t>Autre réponse. </a:t>
            </a:r>
          </a:p>
        </p:txBody>
      </p:sp>
    </p:spTree>
    <p:extLst>
      <p:ext uri="{BB962C8B-B14F-4D97-AF65-F5344CB8AC3E}">
        <p14:creationId xmlns:p14="http://schemas.microsoft.com/office/powerpoint/2010/main" val="2792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942232" y="516310"/>
            <a:ext cx="7089129" cy="3800332"/>
            <a:chOff x="755576" y="3136245"/>
            <a:chExt cx="6729629" cy="3130633"/>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36245"/>
              <a:ext cx="6729629" cy="31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429000"/>
              <a:ext cx="1008112" cy="26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869" y="4149080"/>
              <a:ext cx="6762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ZoneTexte 4"/>
          <p:cNvSpPr txBox="1"/>
          <p:nvPr/>
        </p:nvSpPr>
        <p:spPr>
          <a:xfrm>
            <a:off x="539552" y="5085184"/>
            <a:ext cx="8312727" cy="1754326"/>
          </a:xfrm>
          <a:prstGeom prst="rect">
            <a:avLst/>
          </a:prstGeom>
          <a:noFill/>
        </p:spPr>
        <p:txBody>
          <a:bodyPr wrap="square" rtlCol="0">
            <a:spAutoFit/>
          </a:bodyPr>
          <a:lstStyle/>
          <a:p>
            <a:pPr algn="just"/>
            <a:r>
              <a:rPr lang="fr-FR" dirty="0"/>
              <a:t>Une fois toutes les réponses saisies pour tous les élèves de la classe, les résultats sont accessibles. </a:t>
            </a:r>
          </a:p>
          <a:p>
            <a:pPr algn="just"/>
            <a:endParaRPr lang="fr-FR" dirty="0"/>
          </a:p>
          <a:p>
            <a:pPr algn="just"/>
            <a:r>
              <a:rPr lang="fr-FR" dirty="0"/>
              <a:t>L’accès à la restitution sous forme d’arbre est visible, ici pour le français en CP. Chaque branche correspond à une compétence. La liste des élèves du groupe de besoins est visible par compétence.</a:t>
            </a:r>
          </a:p>
        </p:txBody>
      </p:sp>
      <p:sp>
        <p:nvSpPr>
          <p:cNvPr id="9" name="Rectangle à coins arrondis 8"/>
          <p:cNvSpPr/>
          <p:nvPr/>
        </p:nvSpPr>
        <p:spPr>
          <a:xfrm>
            <a:off x="5508104" y="1556792"/>
            <a:ext cx="1080120" cy="408706"/>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5821833" y="2005167"/>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1475656" y="5373216"/>
            <a:ext cx="24482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3556146" y="1965498"/>
            <a:ext cx="871838"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2" name="Flèche vers le haut 11"/>
          <p:cNvSpPr/>
          <p:nvPr/>
        </p:nvSpPr>
        <p:spPr>
          <a:xfrm>
            <a:off x="3810083" y="2365207"/>
            <a:ext cx="299763" cy="341303"/>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120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par>
                                <p:cTn id="20" presetID="10" presetClass="entr" presetSubtype="0"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899592" y="1584645"/>
            <a:ext cx="6729629" cy="3130633"/>
            <a:chOff x="755576" y="3136245"/>
            <a:chExt cx="6729629" cy="3130633"/>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36245"/>
              <a:ext cx="6729629" cy="31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429000"/>
              <a:ext cx="1008112" cy="26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869" y="4149080"/>
              <a:ext cx="6762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ZoneTexte 4"/>
          <p:cNvSpPr txBox="1"/>
          <p:nvPr/>
        </p:nvSpPr>
        <p:spPr>
          <a:xfrm>
            <a:off x="539551" y="5085184"/>
            <a:ext cx="8312727" cy="646331"/>
          </a:xfrm>
          <a:prstGeom prst="rect">
            <a:avLst/>
          </a:prstGeom>
          <a:noFill/>
        </p:spPr>
        <p:txBody>
          <a:bodyPr wrap="square" rtlCol="0">
            <a:spAutoFit/>
          </a:bodyPr>
          <a:lstStyle/>
          <a:p>
            <a:pPr algn="just"/>
            <a:r>
              <a:rPr lang="fr-FR" dirty="0"/>
              <a:t>Une fois toutes les réponses saisies pour tous les élèves de la classe, </a:t>
            </a:r>
          </a:p>
          <a:p>
            <a:pPr algn="just"/>
            <a:r>
              <a:rPr lang="fr-FR" dirty="0"/>
              <a:t>le téléchargement des résultats est possible.</a:t>
            </a:r>
          </a:p>
        </p:txBody>
      </p:sp>
      <p:sp>
        <p:nvSpPr>
          <p:cNvPr id="9" name="Rectangle à coins arrondis 8"/>
          <p:cNvSpPr/>
          <p:nvPr/>
        </p:nvSpPr>
        <p:spPr>
          <a:xfrm>
            <a:off x="5472099" y="2190979"/>
            <a:ext cx="1044117"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5862278" y="2536576"/>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899592" y="5682327"/>
            <a:ext cx="2664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1" y="5373216"/>
            <a:ext cx="8312727" cy="923330"/>
          </a:xfrm>
          <a:prstGeom prst="rect">
            <a:avLst/>
          </a:prstGeom>
          <a:noFill/>
        </p:spPr>
        <p:txBody>
          <a:bodyPr wrap="square" rtlCol="0">
            <a:spAutoFit/>
          </a:bodyPr>
          <a:lstStyle/>
          <a:p>
            <a:pPr algn="just"/>
            <a:r>
              <a:rPr lang="fr-FR" dirty="0"/>
              <a:t>Vous pourrez télécharger les résultats par domaine (français et mathématiques) sous deux formes : un fichier de synthèse pour la  classe et les fiches de restitutions individuelles des élèves.</a:t>
            </a:r>
          </a:p>
        </p:txBody>
      </p:sp>
      <p:sp>
        <p:nvSpPr>
          <p:cNvPr id="9" name="Rectangle à coins arrondis 8"/>
          <p:cNvSpPr/>
          <p:nvPr/>
        </p:nvSpPr>
        <p:spPr>
          <a:xfrm>
            <a:off x="6156176" y="1844824"/>
            <a:ext cx="1224136"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6648501" y="220486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02432"/>
            <a:ext cx="775095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3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5899" y="5589240"/>
            <a:ext cx="8312727" cy="923330"/>
          </a:xfrm>
          <a:prstGeom prst="rect">
            <a:avLst/>
          </a:prstGeom>
          <a:noFill/>
        </p:spPr>
        <p:txBody>
          <a:bodyPr wrap="square" rtlCol="0">
            <a:spAutoFit/>
          </a:bodyPr>
          <a:lstStyle/>
          <a:p>
            <a:pPr algn="just"/>
            <a:r>
              <a:rPr lang="fr-FR" dirty="0"/>
              <a:t>Voici un exemple de fichier de synthèse pour la  classe. Il comporte quatre onglets : les différents groupes de besoins en fonction des compétences évaluées, la saisie des items (présentée ici) et les scores calculés par domaines.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6106765" cy="429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1259632" y="4843148"/>
            <a:ext cx="3024336"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8" name="Flèche vers le haut 7"/>
          <p:cNvSpPr/>
          <p:nvPr/>
        </p:nvSpPr>
        <p:spPr>
          <a:xfrm>
            <a:off x="2555776" y="5149322"/>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6984268" y="5877272"/>
            <a:ext cx="13321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5899" y="5445224"/>
            <a:ext cx="8312727" cy="923330"/>
          </a:xfrm>
          <a:prstGeom prst="rect">
            <a:avLst/>
          </a:prstGeom>
          <a:noFill/>
        </p:spPr>
        <p:txBody>
          <a:bodyPr wrap="square" rtlCol="0">
            <a:spAutoFit/>
          </a:bodyPr>
          <a:lstStyle/>
          <a:p>
            <a:pPr algn="just"/>
            <a:r>
              <a:rPr lang="fr-FR" dirty="0"/>
              <a:t>Voici les onglets déclinant la répartition des élèves dans les différents groupes de besoin en fonction des compétences évaluées ainsi que  celui des scores calculés par domaine pour tous les élèves de la classe.</a:t>
            </a:r>
          </a:p>
        </p:txBody>
      </p:sp>
      <p:sp>
        <p:nvSpPr>
          <p:cNvPr id="8" name="Flèche vers le haut 7"/>
          <p:cNvSpPr/>
          <p:nvPr/>
        </p:nvSpPr>
        <p:spPr>
          <a:xfrm>
            <a:off x="917442" y="310496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00" y="488626"/>
            <a:ext cx="4428751" cy="242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565898" y="2805326"/>
            <a:ext cx="909757"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9" name="Flèche vers le haut 8"/>
          <p:cNvSpPr/>
          <p:nvPr/>
        </p:nvSpPr>
        <p:spPr>
          <a:xfrm>
            <a:off x="5496626" y="4797152"/>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1" name="Connecteur droit 10"/>
          <p:cNvCxnSpPr/>
          <p:nvPr/>
        </p:nvCxnSpPr>
        <p:spPr>
          <a:xfrm>
            <a:off x="3347864" y="5733256"/>
            <a:ext cx="23762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084168" y="6003726"/>
            <a:ext cx="151216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924" y="2279340"/>
            <a:ext cx="4804995" cy="24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5361409" y="4581128"/>
            <a:ext cx="570198"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Tree>
    <p:extLst>
      <p:ext uri="{BB962C8B-B14F-4D97-AF65-F5344CB8AC3E}">
        <p14:creationId xmlns:p14="http://schemas.microsoft.com/office/powerpoint/2010/main" val="7699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 presetClass="entr" presetSubtype="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2119" y="4653136"/>
            <a:ext cx="8312727" cy="2031325"/>
          </a:xfrm>
          <a:prstGeom prst="rect">
            <a:avLst/>
          </a:prstGeom>
          <a:noFill/>
        </p:spPr>
        <p:txBody>
          <a:bodyPr wrap="square" rtlCol="0">
            <a:spAutoFit/>
          </a:bodyPr>
          <a:lstStyle/>
          <a:p>
            <a:r>
              <a:rPr lang="fr-FR" dirty="0"/>
              <a:t>Restitutions aux familles :</a:t>
            </a:r>
          </a:p>
          <a:p>
            <a:pPr lvl="1"/>
            <a:r>
              <a:rPr lang="fr-FR" dirty="0"/>
              <a:t>Le portail permet d’éditer un document pour chaque élève, comprenant une explication sur les évaluations et des résultats par domaines détaillés à communiquer à la famille. La communication aux familles est faite par les équipes enseignantes.</a:t>
            </a:r>
          </a:p>
          <a:p>
            <a:pPr lvl="1"/>
            <a:r>
              <a:rPr lang="fr-FR" dirty="0"/>
              <a:t>Ce document est une base de discussion, il ne doit pas être transmis sans accompagnement.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096" y="432543"/>
            <a:ext cx="2704632" cy="3843202"/>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5971"/>
            <a:ext cx="2664296" cy="383388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7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2119" y="4653136"/>
            <a:ext cx="8312727" cy="923330"/>
          </a:xfrm>
          <a:prstGeom prst="rect">
            <a:avLst/>
          </a:prstGeom>
          <a:noFill/>
        </p:spPr>
        <p:txBody>
          <a:bodyPr wrap="square" rtlCol="0">
            <a:spAutoFit/>
          </a:bodyPr>
          <a:lstStyle/>
          <a:p>
            <a:r>
              <a:rPr lang="fr-FR" dirty="0"/>
              <a:t>Restitutions aux familles :</a:t>
            </a:r>
          </a:p>
          <a:p>
            <a:pPr lvl="1"/>
            <a:r>
              <a:rPr lang="fr-FR" dirty="0"/>
              <a:t>Pour chaque élève, les résultats par domaine détaillé sont disponibles sous forme graphique, en français et en mathématiques.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08" y="620688"/>
            <a:ext cx="3114076" cy="333318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01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0688"/>
            <a:ext cx="8229600" cy="892696"/>
          </a:xfrm>
        </p:spPr>
        <p:txBody>
          <a:bodyPr>
            <a:normAutofit fontScale="55000" lnSpcReduction="20000"/>
          </a:bodyPr>
          <a:lstStyle/>
          <a:p>
            <a:pPr marL="0" indent="0" algn="ctr">
              <a:buNone/>
            </a:pPr>
            <a:r>
              <a:rPr lang="fr-FR" sz="5800" dirty="0">
                <a:solidFill>
                  <a:schemeClr val="tx2"/>
                </a:solidFill>
                <a:latin typeface="Agency FB" panose="020B0503020202020204" pitchFamily="34" charset="0"/>
              </a:rPr>
              <a:t>Plus d’informations sur les évaluations Repères en CP et CE1</a:t>
            </a:r>
          </a:p>
          <a:p>
            <a:pPr marL="0" indent="0" algn="ctr">
              <a:buNone/>
            </a:pPr>
            <a:r>
              <a:rPr lang="fr-FR" sz="3600" dirty="0">
                <a:solidFill>
                  <a:schemeClr val="tx2"/>
                </a:solidFill>
                <a:latin typeface="Agency FB" panose="020B0503020202020204" pitchFamily="34" charset="0"/>
              </a:rPr>
              <a:t> </a:t>
            </a:r>
          </a:p>
        </p:txBody>
      </p:sp>
      <p:sp>
        <p:nvSpPr>
          <p:cNvPr id="4" name="Espace réservé du contenu 2"/>
          <p:cNvSpPr txBox="1">
            <a:spLocks/>
          </p:cNvSpPr>
          <p:nvPr/>
        </p:nvSpPr>
        <p:spPr>
          <a:xfrm>
            <a:off x="515469" y="5517232"/>
            <a:ext cx="8229600" cy="89269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7400" dirty="0">
                <a:solidFill>
                  <a:schemeClr val="tx2"/>
                </a:solidFill>
                <a:latin typeface="Agency FB" panose="020B0503020202020204" pitchFamily="34" charset="0"/>
              </a:rPr>
              <a:t>L’équipe de votre circonscription est à votre écoute pour vous accompagner</a:t>
            </a:r>
            <a:r>
              <a:rPr lang="fr-FR" sz="5800" dirty="0">
                <a:solidFill>
                  <a:schemeClr val="tx2"/>
                </a:solidFill>
                <a:latin typeface="Agency FB" panose="020B0503020202020204" pitchFamily="34" charset="0"/>
              </a:rPr>
              <a:t>. </a:t>
            </a:r>
          </a:p>
          <a:p>
            <a:pPr marL="0" indent="0" algn="ctr">
              <a:buFont typeface="Arial" panose="020B0604020202020204" pitchFamily="34" charset="0"/>
              <a:buNone/>
            </a:pPr>
            <a:r>
              <a:rPr lang="fr-FR" sz="3600" dirty="0">
                <a:solidFill>
                  <a:schemeClr val="tx2"/>
                </a:solidFill>
                <a:latin typeface="Agency FB" panose="020B0503020202020204" pitchFamily="34" charset="0"/>
              </a:rPr>
              <a:t> </a:t>
            </a:r>
          </a:p>
        </p:txBody>
      </p:sp>
      <p:sp>
        <p:nvSpPr>
          <p:cNvPr id="2" name="Rectangle 1"/>
          <p:cNvSpPr/>
          <p:nvPr/>
        </p:nvSpPr>
        <p:spPr>
          <a:xfrm>
            <a:off x="546269" y="1566531"/>
            <a:ext cx="8088979" cy="2862322"/>
          </a:xfrm>
          <a:prstGeom prst="rect">
            <a:avLst/>
          </a:prstGeom>
        </p:spPr>
        <p:txBody>
          <a:bodyPr wrap="square">
            <a:spAutoFit/>
          </a:bodyPr>
          <a:lstStyle/>
          <a:p>
            <a:endParaRPr lang="fr-FR" dirty="0"/>
          </a:p>
          <a:p>
            <a:r>
              <a:rPr lang="fr-FR" dirty="0">
                <a:solidFill>
                  <a:schemeClr val="accent1"/>
                </a:solidFill>
                <a:hlinkClick r:id="rId2"/>
              </a:rPr>
              <a:t>http://eduscol.education.fr/cid132705/evaluations-au-cp.html</a:t>
            </a:r>
            <a:endParaRPr lang="fr-FR" dirty="0">
              <a:solidFill>
                <a:schemeClr val="accent1"/>
              </a:solidFill>
            </a:endParaRPr>
          </a:p>
          <a:p>
            <a:endParaRPr lang="fr-FR" dirty="0"/>
          </a:p>
          <a:p>
            <a:r>
              <a:rPr lang="fr-FR" dirty="0">
                <a:solidFill>
                  <a:schemeClr val="accent1"/>
                </a:solidFill>
                <a:hlinkClick r:id="rId3"/>
              </a:rPr>
              <a:t>http://eduscol.education.fr/cid132724/evaluations-ce1.html</a:t>
            </a:r>
            <a:endParaRPr lang="fr-FR" dirty="0">
              <a:solidFill>
                <a:schemeClr val="accent1"/>
              </a:solidFill>
            </a:endParaRPr>
          </a:p>
          <a:p>
            <a:endParaRPr lang="fr-FR" dirty="0"/>
          </a:p>
          <a:p>
            <a:endParaRPr lang="fr-FR" dirty="0"/>
          </a:p>
          <a:p>
            <a:r>
              <a:rPr lang="fr-FR" dirty="0"/>
              <a:t>Vous trouverez sur les pages </a:t>
            </a:r>
            <a:r>
              <a:rPr lang="fr-FR" dirty="0" err="1"/>
              <a:t>Eduscol</a:t>
            </a:r>
            <a:r>
              <a:rPr lang="fr-FR" dirty="0"/>
              <a:t> des informations pratiques, des vidéos, des documents d’accompagnement de ces évaluations pour le </a:t>
            </a:r>
            <a:r>
              <a:rPr lang="fr-FR" dirty="0">
                <a:hlinkClick r:id="rId4"/>
              </a:rPr>
              <a:t>CP</a:t>
            </a:r>
            <a:r>
              <a:rPr lang="fr-FR" dirty="0"/>
              <a:t> et pour le </a:t>
            </a:r>
            <a:r>
              <a:rPr lang="fr-FR" dirty="0">
                <a:hlinkClick r:id="rId5"/>
              </a:rPr>
              <a:t>CE1</a:t>
            </a:r>
            <a:r>
              <a:rPr lang="fr-FR" dirty="0"/>
              <a:t> ainsi que des fiches proposant des pistes d'analyse des résultats et de travail avec les élèves.</a:t>
            </a:r>
          </a:p>
        </p:txBody>
      </p:sp>
    </p:spTree>
    <p:extLst>
      <p:ext uri="{BB962C8B-B14F-4D97-AF65-F5344CB8AC3E}">
        <p14:creationId xmlns:p14="http://schemas.microsoft.com/office/powerpoint/2010/main" val="34930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9304"/>
          <a:stretch/>
        </p:blipFill>
        <p:spPr>
          <a:xfrm>
            <a:off x="691289" y="1127341"/>
            <a:ext cx="7804473" cy="3813825"/>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Une fois connecté(e), il faut cliquer sur la classe concernée.</a:t>
            </a:r>
          </a:p>
        </p:txBody>
      </p:sp>
    </p:spTree>
    <p:extLst>
      <p:ext uri="{BB962C8B-B14F-4D97-AF65-F5344CB8AC3E}">
        <p14:creationId xmlns:p14="http://schemas.microsoft.com/office/powerpoint/2010/main" val="9483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301208"/>
            <a:ext cx="8312727" cy="646331"/>
          </a:xfrm>
          <a:prstGeom prst="rect">
            <a:avLst/>
          </a:prstGeom>
          <a:noFill/>
        </p:spPr>
        <p:txBody>
          <a:bodyPr wrap="square" rtlCol="0">
            <a:spAutoFit/>
          </a:bodyPr>
          <a:lstStyle/>
          <a:p>
            <a:pPr algn="just"/>
            <a:r>
              <a:rPr lang="fr-FR" dirty="0"/>
              <a:t>A la première connexion, un tutoriel s’affichera automatiquement afin d’accompagner la découverte de l’environnement du portail de saisie.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052736"/>
            <a:ext cx="78009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301208"/>
            <a:ext cx="8312727" cy="369332"/>
          </a:xfrm>
          <a:prstGeom prst="rect">
            <a:avLst/>
          </a:prstGeom>
          <a:noFill/>
        </p:spPr>
        <p:txBody>
          <a:bodyPr wrap="square" rtlCol="0">
            <a:spAutoFit/>
          </a:bodyPr>
          <a:lstStyle/>
          <a:p>
            <a:pPr algn="just"/>
            <a:r>
              <a:rPr lang="fr-FR" dirty="0"/>
              <a:t>Après le tutoriel, vous accédez au constat d’effectif.</a:t>
            </a:r>
          </a:p>
        </p:txBody>
      </p:sp>
      <p:sp>
        <p:nvSpPr>
          <p:cNvPr id="7" name="ZoneTexte 6"/>
          <p:cNvSpPr txBox="1"/>
          <p:nvPr/>
        </p:nvSpPr>
        <p:spPr>
          <a:xfrm>
            <a:off x="435737" y="5733256"/>
            <a:ext cx="8312727" cy="923330"/>
          </a:xfrm>
          <a:prstGeom prst="rect">
            <a:avLst/>
          </a:prstGeom>
          <a:noFill/>
        </p:spPr>
        <p:txBody>
          <a:bodyPr wrap="square" rtlCol="0">
            <a:spAutoFit/>
          </a:bodyPr>
          <a:lstStyle/>
          <a:p>
            <a:pPr algn="just"/>
            <a:r>
              <a:rPr lang="fr-FR" dirty="0"/>
              <a:t>Il vous suffit juste de confirmer que le nombre d’élèves indiqué correspond bien aux effectifs de la classe. Dans le cas contraire, vous devez vous rapprocher du directeur ou de la directrice de l’école.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3" y="821890"/>
            <a:ext cx="8644434" cy="402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2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a:t>Un dernier écran d’information récapitule la classe pour laquelle vous allez effectuer les saisies ainsi que le nombre d’élèves concernés.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76863" cy="405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3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a:t>Vous êtes désormais dans la partie « saisie ». A la première connexion, un tutoriel vous permet de découvrir les fonctionnalités du portail.</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602" y="1876078"/>
            <a:ext cx="648072" cy="18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714375" y="1124744"/>
            <a:ext cx="7715250" cy="3724275"/>
            <a:chOff x="714375" y="1124744"/>
            <a:chExt cx="7715250" cy="372427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124744"/>
              <a:ext cx="77152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52454"/>
              <a:ext cx="648072" cy="187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337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5308"/>
          <a:stretch/>
        </p:blipFill>
        <p:spPr>
          <a:xfrm>
            <a:off x="554602" y="980727"/>
            <a:ext cx="8077847" cy="3936513"/>
          </a:xfrm>
          <a:prstGeom prst="rect">
            <a:avLst/>
          </a:prstGeom>
        </p:spPr>
      </p:pic>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a:t>Si vous avez besoin d’aide au cours de la saisie des productions d’élèves, ce tutoriel est accessible à tout moment en cliquant sur l’icône « Aide » dans le menu, en haut à droite de la fenêtre du navigateur internet.</a:t>
            </a:r>
          </a:p>
        </p:txBody>
      </p:sp>
      <p:sp>
        <p:nvSpPr>
          <p:cNvPr id="2" name="Rectangle 1"/>
          <p:cNvSpPr/>
          <p:nvPr/>
        </p:nvSpPr>
        <p:spPr>
          <a:xfrm>
            <a:off x="7668344" y="980728"/>
            <a:ext cx="432048" cy="36004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Flèche vers le haut 5"/>
          <p:cNvSpPr/>
          <p:nvPr/>
        </p:nvSpPr>
        <p:spPr>
          <a:xfrm>
            <a:off x="7734486" y="1370468"/>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5364088" y="6021288"/>
            <a:ext cx="7920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8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1" y="736121"/>
            <a:ext cx="8170829" cy="4205045"/>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Sélectionnez l’élève pour lequel vous souhaitez saisir les réponses.</a:t>
            </a:r>
          </a:p>
        </p:txBody>
      </p:sp>
    </p:spTree>
    <p:extLst>
      <p:ext uri="{BB962C8B-B14F-4D97-AF65-F5344CB8AC3E}">
        <p14:creationId xmlns:p14="http://schemas.microsoft.com/office/powerpoint/2010/main" val="40400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859</Words>
  <Application>Microsoft Office PowerPoint</Application>
  <PresentationFormat>Affichage à l'écran (4:3)</PresentationFormat>
  <Paragraphs>66</Paragraphs>
  <Slides>29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Agency FB</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Rue</dc:creator>
  <cp:lastModifiedBy>CAROLINE LECARPENTIER</cp:lastModifiedBy>
  <cp:revision>86</cp:revision>
  <dcterms:created xsi:type="dcterms:W3CDTF">2018-09-04T13:41:06Z</dcterms:created>
  <dcterms:modified xsi:type="dcterms:W3CDTF">2018-09-25T08:28:15Z</dcterms:modified>
</cp:coreProperties>
</file>