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Présentation de la Circulaire TSA/TSL du 10/10/13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 PAP</a:t>
            </a:r>
          </a:p>
          <a:p>
            <a:r>
              <a:rPr lang="fr-FR" dirty="0" smtClean="0"/>
              <a:t>Le dispositif TSL du collège de </a:t>
            </a:r>
            <a:r>
              <a:rPr lang="fr-FR" dirty="0" err="1"/>
              <a:t>B</a:t>
            </a:r>
            <a:r>
              <a:rPr lang="fr-FR" dirty="0" err="1" smtClean="0"/>
              <a:t>acqueville</a:t>
            </a:r>
            <a:r>
              <a:rPr lang="fr-FR" dirty="0" smtClean="0"/>
              <a:t> en Caux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9046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0"/>
            <a:ext cx="8281116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6239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Dispositif TSL du collège de </a:t>
            </a:r>
            <a:r>
              <a:rPr lang="fr-FR" dirty="0" err="1" smtClean="0"/>
              <a:t>Bacqueville</a:t>
            </a:r>
            <a:r>
              <a:rPr lang="fr-FR" dirty="0" smtClean="0"/>
              <a:t> en Caux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Organisation du dispositif pour l’année 2014/2015: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Seront concernées les classes de 6</a:t>
            </a:r>
            <a:r>
              <a:rPr lang="fr-FR" baseline="30000" dirty="0" smtClean="0"/>
              <a:t>ème</a:t>
            </a:r>
            <a:r>
              <a:rPr lang="fr-FR" dirty="0" smtClean="0"/>
              <a:t> et de 5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30113" y="3081551"/>
            <a:ext cx="2318198" cy="52140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Les élèves de 6</a:t>
            </a:r>
            <a:r>
              <a:rPr lang="fr-FR" baseline="30000" dirty="0" smtClean="0">
                <a:solidFill>
                  <a:srgbClr val="C00000"/>
                </a:solidFill>
              </a:rPr>
              <a:t>ème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46912" y="3081551"/>
            <a:ext cx="2318198" cy="52140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 élèves de 5</a:t>
            </a:r>
            <a:r>
              <a:rPr lang="fr-FR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0081" y="3825025"/>
            <a:ext cx="4919730" cy="2559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-   3 élèves TSL pour 2 classes de 6</a:t>
            </a:r>
            <a:r>
              <a:rPr lang="fr-FR" baseline="30000" dirty="0" smtClean="0"/>
              <a:t>ème</a:t>
            </a:r>
            <a:r>
              <a:rPr lang="fr-FR" dirty="0" smtClean="0"/>
              <a:t>  (soit    6 élèves concernés)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Ces 6 élèves seront regroupés pour les 3 matières suivantes : français, mathématiques et histoire/géographie avec un professeur de la matière en parallèle de leurs classes d’origine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Cela va concerner </a:t>
            </a:r>
            <a:r>
              <a:rPr lang="fr-FR" dirty="0" smtClean="0"/>
              <a:t>12</a:t>
            </a:r>
            <a:r>
              <a:rPr lang="fr-FR" dirty="0" smtClean="0"/>
              <a:t>h </a:t>
            </a:r>
            <a:r>
              <a:rPr lang="fr-FR" dirty="0" smtClean="0"/>
              <a:t>d’enseignement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567249" y="3858276"/>
            <a:ext cx="4919730" cy="23147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dirty="0" smtClean="0"/>
              <a:t>3 élèves TSL pour 2 classes de 5</a:t>
            </a:r>
            <a:r>
              <a:rPr lang="fr-FR" baseline="30000" dirty="0" smtClean="0"/>
              <a:t>ème</a:t>
            </a:r>
            <a:r>
              <a:rPr lang="fr-FR" dirty="0" smtClean="0"/>
              <a:t>  (soit    6 élèves concernés)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Il leur sera proposé un programme personnalisé au regard des difficultés de chacun pour faciliter leur passage  en classe de 4</a:t>
            </a:r>
            <a:r>
              <a:rPr lang="fr-FR" baseline="30000" dirty="0" smtClean="0"/>
              <a:t>ème</a:t>
            </a:r>
            <a:r>
              <a:rPr lang="fr-FR" dirty="0" smtClean="0"/>
              <a:t> (classe qui n’est pas dans le dispositif TSL</a:t>
            </a:r>
            <a:r>
              <a:rPr lang="fr-FR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Cela va concerner 12h d’enseignement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267354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309093"/>
            <a:ext cx="8911687" cy="159590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2925" y="309093"/>
            <a:ext cx="9010940" cy="6272011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 smtClean="0"/>
              <a:t>L’entrée dans le dispositif TSL</a:t>
            </a:r>
          </a:p>
          <a:p>
            <a:pPr marL="0" indent="0">
              <a:buNone/>
            </a:pPr>
            <a:r>
              <a:rPr lang="fr-FR" b="1" i="1" dirty="0" smtClean="0"/>
              <a:t>Ce dispositif est prévu pour les élèves porteurs des troubles spécifiques du langage les plus sévères</a:t>
            </a:r>
          </a:p>
          <a:p>
            <a:pPr marL="0" indent="0">
              <a:buNone/>
            </a:pPr>
            <a:r>
              <a:rPr lang="fr-FR" dirty="0" smtClean="0"/>
              <a:t>Un dossier se constitue sur demande de la famille.</a:t>
            </a:r>
          </a:p>
          <a:p>
            <a:pPr marL="0" indent="0">
              <a:buNone/>
            </a:pPr>
            <a:r>
              <a:rPr lang="fr-FR" dirty="0" smtClean="0"/>
              <a:t>Les enseignants et le directeur de l’école devront alors renseigner les annexes 5 et 6 et adjoindre les documents suivants: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Le PAP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Fiche de synthèse des évaluations 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Bilan psychologique (sous pli)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Certificat médical  (sous pli)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Attestation d’un suivi orthophonique (sous pli)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Bilan orthophonique (sous pli)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Autres documents complémentaires </a:t>
            </a:r>
            <a:endParaRPr lang="fr-FR" dirty="0"/>
          </a:p>
          <a:p>
            <a:pPr marL="0" indent="0" algn="ctr">
              <a:buNone/>
            </a:pPr>
            <a:r>
              <a:rPr lang="fr-FR" sz="2400" dirty="0" smtClean="0"/>
              <a:t>Il est impératif que le dossier soit dûment complété </a:t>
            </a:r>
          </a:p>
          <a:p>
            <a:pPr marL="0" indent="0" algn="ctr">
              <a:buNone/>
            </a:pPr>
            <a:r>
              <a:rPr lang="fr-FR" sz="2400" dirty="0" smtClean="0"/>
              <a:t>pour qu’il puisse être traité </a:t>
            </a:r>
            <a:endParaRPr lang="fr-FR" sz="2400" dirty="0" smtClean="0"/>
          </a:p>
          <a:p>
            <a:pPr marL="0" indent="0" algn="ctr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>
                <a:solidFill>
                  <a:schemeClr val="accent1"/>
                </a:solidFill>
              </a:rPr>
              <a:t>Dates à retenir :</a:t>
            </a:r>
            <a:r>
              <a:rPr lang="fr-FR" sz="2400" dirty="0" smtClean="0"/>
              <a:t>  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14 </a:t>
            </a:r>
            <a:r>
              <a:rPr lang="fr-FR" sz="2400" b="1" dirty="0" smtClean="0">
                <a:solidFill>
                  <a:srgbClr val="C00000"/>
                </a:solidFill>
              </a:rPr>
              <a:t>mars 2014 </a:t>
            </a:r>
            <a:r>
              <a:rPr lang="fr-FR" sz="2400" b="1" dirty="0" smtClean="0">
                <a:solidFill>
                  <a:srgbClr val="C00000"/>
                </a:solidFill>
              </a:rPr>
              <a:t>à </a:t>
            </a:r>
            <a:r>
              <a:rPr lang="fr-FR" sz="2400" b="1" dirty="0" smtClean="0">
                <a:solidFill>
                  <a:srgbClr val="C00000"/>
                </a:solidFill>
              </a:rPr>
              <a:t>la circonscription </a:t>
            </a:r>
            <a:r>
              <a:rPr lang="fr-FR" sz="2400" b="1" dirty="0" smtClean="0">
                <a:solidFill>
                  <a:srgbClr val="C00000"/>
                </a:solidFill>
              </a:rPr>
              <a:t>de </a:t>
            </a:r>
            <a:r>
              <a:rPr lang="fr-FR" sz="2400" b="1" dirty="0" smtClean="0">
                <a:solidFill>
                  <a:srgbClr val="C00000"/>
                </a:solidFill>
              </a:rPr>
              <a:t>St </a:t>
            </a:r>
            <a:r>
              <a:rPr lang="fr-FR" sz="2400" b="1" dirty="0" smtClean="0">
                <a:solidFill>
                  <a:srgbClr val="C00000"/>
                </a:solidFill>
              </a:rPr>
              <a:t>Valery en </a:t>
            </a:r>
            <a:r>
              <a:rPr lang="fr-FR" sz="2400" b="1" dirty="0" smtClean="0">
                <a:solidFill>
                  <a:srgbClr val="C00000"/>
                </a:solidFill>
              </a:rPr>
              <a:t>C</a:t>
            </a:r>
            <a:r>
              <a:rPr lang="fr-FR" sz="2400" b="1" dirty="0" smtClean="0">
                <a:solidFill>
                  <a:srgbClr val="C00000"/>
                </a:solidFill>
              </a:rPr>
              <a:t>aux </a:t>
            </a:r>
            <a:endParaRPr lang="fr-FR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21 Mars 2014 à l’inspection </a:t>
            </a:r>
            <a:r>
              <a:rPr lang="fr-FR" sz="2400" b="1" dirty="0" smtClean="0">
                <a:solidFill>
                  <a:srgbClr val="C00000"/>
                </a:solidFill>
              </a:rPr>
              <a:t>académique</a:t>
            </a:r>
            <a:endParaRPr lang="fr-FR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                    </a:t>
            </a:r>
          </a:p>
          <a:p>
            <a:pPr marL="0" indent="0">
              <a:buNone/>
            </a:pPr>
            <a:r>
              <a:rPr lang="fr-FR" sz="2400" dirty="0" smtClean="0"/>
              <a:t>                               </a:t>
            </a:r>
          </a:p>
          <a:p>
            <a:pPr marL="0" indent="0" algn="ctr">
              <a:buNone/>
            </a:pPr>
            <a:endParaRPr lang="fr-FR" sz="2400" dirty="0" smtClean="0"/>
          </a:p>
          <a:p>
            <a:pPr>
              <a:buFont typeface="+mj-lt"/>
              <a:buAutoNum type="arabicPeriod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215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FAQ: Foire Aux Questions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Le PAP</a:t>
            </a:r>
          </a:p>
          <a:p>
            <a:pPr>
              <a:buFont typeface="+mj-lt"/>
              <a:buAutoNum type="arabicPeriod"/>
            </a:pPr>
            <a:r>
              <a:rPr lang="fr-FR" dirty="0"/>
              <a:t>Doit-il y avoir nécessairement un suivi orthophonique pour élaborer un PAP?</a:t>
            </a:r>
          </a:p>
          <a:p>
            <a:pPr>
              <a:buFont typeface="+mj-lt"/>
              <a:buAutoNum type="arabicPeriod"/>
            </a:pPr>
            <a:endParaRPr lang="fr-FR" dirty="0" smtClean="0"/>
          </a:p>
          <a:p>
            <a:r>
              <a:rPr lang="fr-FR" b="1" dirty="0" smtClean="0"/>
              <a:t>Le dispositif TSL du collège de </a:t>
            </a:r>
            <a:r>
              <a:rPr lang="fr-FR" b="1" dirty="0" err="1" smtClean="0"/>
              <a:t>Bacqueville</a:t>
            </a:r>
            <a:r>
              <a:rPr lang="fr-FR" b="1" dirty="0" smtClean="0"/>
              <a:t> en Caux 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Un élève d’une école de Cany-Barville ou aux alentours peut-il bénéficier du dispositif TSL ou y-a-t-il une distance limite? 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Comment se passe le transport des élèves ne faisant pas </a:t>
            </a:r>
            <a:r>
              <a:rPr lang="fr-FR" dirty="0" smtClean="0"/>
              <a:t>partie </a:t>
            </a:r>
            <a:r>
              <a:rPr lang="fr-FR" dirty="0" smtClean="0"/>
              <a:t>du secteur de collège?</a:t>
            </a:r>
          </a:p>
          <a:p>
            <a:pPr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6936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</TotalTime>
  <Words>337</Words>
  <Application>Microsoft Office PowerPoint</Application>
  <PresentationFormat>Personnalisé</PresentationFormat>
  <Paragraphs>42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Brin</vt:lpstr>
      <vt:lpstr>Présentation de la Circulaire TSA/TSL du 10/10/13</vt:lpstr>
      <vt:lpstr>Diapositive 2</vt:lpstr>
      <vt:lpstr>Dispositif TSL du collège de Bacqueville en Caux </vt:lpstr>
      <vt:lpstr>Diapositive 4</vt:lpstr>
      <vt:lpstr>FAQ: Foire Aux Questions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et celine</dc:creator>
  <cp:lastModifiedBy>celine</cp:lastModifiedBy>
  <cp:revision>15</cp:revision>
  <dcterms:created xsi:type="dcterms:W3CDTF">2014-01-03T13:07:49Z</dcterms:created>
  <dcterms:modified xsi:type="dcterms:W3CDTF">2014-01-16T15:58:20Z</dcterms:modified>
</cp:coreProperties>
</file>